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74" r:id="rId6"/>
    <p:sldId id="275" r:id="rId7"/>
    <p:sldId id="27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E0C23-BB00-47CC-92BD-6C4E497F05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97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AAF67-BA4B-4A3B-8508-6BB190E67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685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5CF99-4136-482E-8269-409FD02D1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644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D80F5-49EE-4CA0-82A5-90A3C2920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487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19F01-2435-439E-952B-F8DAD42A7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877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8DC8B-C5F8-42C9-B04D-DECC47980C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21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A9D9A-7666-4894-87B7-BD4C202AF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4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52244-AB18-41E8-9F44-2AE2F2DF7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56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42EFF-BF5B-4A2D-B1BE-9706450F56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3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D6EA0-DB01-4922-8D5C-F509C8EDA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71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24230-1203-4343-9EE8-0600EB5EF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891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457F2-1E59-4764-B91D-E9573F5A51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1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CED98-8A9B-4E4C-8C6E-F7BE238056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5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C0B08-8242-442F-A8EC-E6D5E5CCE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88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B38F5-ABA3-463A-A68B-4564EC0ADD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328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5D3B640-4041-4A1F-9DAA-15041C8FA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smtClean="0"/>
              <a:t>Campaigns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2052" name="Picture 5" descr="RFKb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286000"/>
            <a:ext cx="3810000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Individual Donors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295400"/>
            <a:ext cx="41148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z="22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Big individual donations go to both parties, but mostly to Republicans because of their support from the most wealthy individuals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Money is often collected at “</a:t>
            </a:r>
            <a:r>
              <a:rPr lang="en-US" altLang="en-US" sz="2400" b="1" u="sng" smtClean="0"/>
              <a:t>fundraisers</a:t>
            </a:r>
            <a:r>
              <a:rPr lang="en-US" altLang="en-US" sz="2400" smtClean="0"/>
              <a:t>” where </a:t>
            </a:r>
            <a:r>
              <a:rPr lang="en-US" altLang="en-US" sz="2400" b="1" smtClean="0"/>
              <a:t>donors pay high prices to get into dinner parties where the candidate will attend and speak</a:t>
            </a:r>
            <a:r>
              <a:rPr lang="en-US" altLang="en-US" sz="2400" smtClean="0"/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The biggest donors get to speak to the candidate and get their picture taken with them</a:t>
            </a:r>
            <a:r>
              <a:rPr lang="en-US" altLang="en-US" sz="2200" smtClean="0"/>
              <a:t> </a:t>
            </a:r>
          </a:p>
          <a:p>
            <a:pPr eaLnBrk="1" hangingPunct="1">
              <a:lnSpc>
                <a:spcPct val="80000"/>
              </a:lnSpc>
            </a:pPr>
            <a:endParaRPr lang="en-US" altLang="en-US" sz="2200" smtClean="0"/>
          </a:p>
        </p:txBody>
      </p:sp>
      <p:pic>
        <p:nvPicPr>
          <p:cNvPr id="4100" name="Picture 4" descr="DavisBush5033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2185988"/>
            <a:ext cx="4419600" cy="3465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PAC-Men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62400" y="1447800"/>
            <a:ext cx="4876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Republicans usually rely more on individual donors, while Democrats often rely more on PACs.  Both parties use both sources however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b="1" u="sng" smtClean="0"/>
              <a:t>Political Action Committees (PACs)</a:t>
            </a:r>
            <a:r>
              <a:rPr lang="en-US" altLang="en-US" sz="2400" smtClean="0"/>
              <a:t> are </a:t>
            </a:r>
            <a:r>
              <a:rPr lang="en-US" altLang="en-US" sz="2400" b="1" smtClean="0"/>
              <a:t>organizations that raise money for candidates that agree with their point of view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There are over 4000 in the U.S. today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They raise millions of dollars for the candidates they support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/>
              <a:t>Why would people or PACs want to give so much?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400" smtClean="0"/>
          </a:p>
        </p:txBody>
      </p:sp>
      <p:pic>
        <p:nvPicPr>
          <p:cNvPr id="512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1905000"/>
            <a:ext cx="3748088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Types of PACs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b="1" smtClean="0"/>
              <a:t>Issue </a:t>
            </a:r>
            <a:r>
              <a:rPr lang="en-US" altLang="en-US" sz="2000" smtClean="0"/>
              <a:t>PACs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smtClean="0"/>
              <a:t>	</a:t>
            </a:r>
            <a:r>
              <a:rPr lang="en-US" altLang="en-US" sz="1800" smtClean="0"/>
              <a:t>promotes a view on an issue</a:t>
            </a: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200" b="1" smtClean="0"/>
              <a:t>Labor Union </a:t>
            </a:r>
            <a:r>
              <a:rPr lang="en-US" altLang="en-US" sz="2000" smtClean="0"/>
              <a:t>PACs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smtClean="0"/>
              <a:t>	</a:t>
            </a:r>
            <a:r>
              <a:rPr lang="en-US" altLang="en-US" sz="1800" smtClean="0"/>
              <a:t>promotes needs of workers</a:t>
            </a: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200" b="1" smtClean="0"/>
              <a:t>Industry </a:t>
            </a:r>
            <a:r>
              <a:rPr lang="en-US" altLang="en-US" sz="2000" smtClean="0"/>
              <a:t>PACs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smtClean="0"/>
              <a:t>	promotes needs of a type of business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b="1" smtClean="0"/>
              <a:t>Professional</a:t>
            </a:r>
            <a:r>
              <a:rPr lang="en-US" altLang="en-US" sz="2000" smtClean="0"/>
              <a:t> PACs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smtClean="0"/>
              <a:t>	promotes needs of a specialized profession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b="1" smtClean="0"/>
              <a:t>Corporate</a:t>
            </a:r>
            <a:r>
              <a:rPr lang="en-US" altLang="en-US" sz="2000" smtClean="0"/>
              <a:t> PACs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smtClean="0"/>
              <a:t>	promotes the needs of a company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b="1" smtClean="0"/>
              <a:t>Political</a:t>
            </a:r>
            <a:r>
              <a:rPr lang="en-US" altLang="en-US" sz="2000" smtClean="0"/>
              <a:t> PACs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smtClean="0"/>
              <a:t>	promotes a political party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smtClean="0"/>
          </a:p>
        </p:txBody>
      </p:sp>
      <p:pic>
        <p:nvPicPr>
          <p:cNvPr id="6148" name="Picture 4" descr="Total PAC and Individual Contributions in 1992 Congressional Campaigns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" r="3720"/>
          <a:stretch>
            <a:fillRect/>
          </a:stretch>
        </p:blipFill>
        <p:spPr>
          <a:xfrm>
            <a:off x="4495800" y="2206625"/>
            <a:ext cx="4419600" cy="269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Where does the money go?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371600"/>
            <a:ext cx="44958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200" smtClean="0"/>
              <a:t>It costs a lot of money to put on a presidential campaign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smtClean="0"/>
              <a:t>Hundreds of staff members must be paid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smtClean="0"/>
              <a:t>Rent must be paid on headquarters in most major cities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smtClean="0"/>
              <a:t>The candidate and dozens of staff members and security must be flown around the country, usually in more than one state per day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smtClean="0"/>
              <a:t>Signs, banners, bumper stickers, etc. need to be printed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200" smtClean="0"/>
              <a:t>The biggest expense by far though is… advertising!</a:t>
            </a:r>
          </a:p>
        </p:txBody>
      </p:sp>
      <p:pic>
        <p:nvPicPr>
          <p:cNvPr id="17412" name="Picture 8" descr="BS-BushCheney0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1828800"/>
            <a:ext cx="4076700" cy="1292225"/>
          </a:xfrm>
        </p:spPr>
      </p:pic>
      <p:pic>
        <p:nvPicPr>
          <p:cNvPr id="17413" name="Picture 10" descr="Wbumpersticker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86400" y="3427413"/>
            <a:ext cx="2635250" cy="1308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4" name="Picture 13" descr="Bushstickercountr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257800"/>
            <a:ext cx="396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TV Advertising	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143000"/>
            <a:ext cx="47244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200" b="1" smtClean="0"/>
              <a:t>Television advertising is the biggest expense of Presidential campaigns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It costs an average of $343,000 to produce a :30 TV commercial – and that’s before anyone sees it! </a:t>
            </a:r>
            <a:r>
              <a:rPr lang="en-US" altLang="en-US" sz="1200" smtClean="0"/>
              <a:t>(American Association of Adverting Agencies 11/2005)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To run an ad during a popular show is expensive.  Here are costs to show a :30 ad – once!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American Idol (FOX) - $658,333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Survivor (CBS) - $412,833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The Apprentice (NBC) - $410,000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Monday Night Football (ESPN) - $323,000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Smallville (WB) - $111,700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America’s Next Top Model (UPN) - $92,045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200" smtClean="0"/>
              <a:t>      (According to the Boston Globe 9/29/2004)</a:t>
            </a:r>
          </a:p>
        </p:txBody>
      </p:sp>
      <p:pic>
        <p:nvPicPr>
          <p:cNvPr id="18436" name="Picture 8" descr="league-conservation-voters-kerry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809750"/>
            <a:ext cx="4267200" cy="319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5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45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45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Is it worth it?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Yes, they wouldn't spend millions on it if it didn’t have an effect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It is used for several purposes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Promote their beliefs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Help create their public image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Attack their opponent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Defend themselves against an opponent’s attack</a:t>
            </a:r>
          </a:p>
        </p:txBody>
      </p:sp>
      <p:pic>
        <p:nvPicPr>
          <p:cNvPr id="19460" name="Picture 11" descr="BushTV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89450" y="1524000"/>
            <a:ext cx="4184650" cy="4876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390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Default Design</vt:lpstr>
      <vt:lpstr>Campaigns</vt:lpstr>
      <vt:lpstr>Individual Donors</vt:lpstr>
      <vt:lpstr>PAC-Men</vt:lpstr>
      <vt:lpstr>Types of PACs</vt:lpstr>
      <vt:lpstr>Where does the money go?</vt:lpstr>
      <vt:lpstr>TV Advertising </vt:lpstr>
      <vt:lpstr>Is it worth it?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Campaigns</dc:title>
  <dc:creator>Osama Agami</dc:creator>
  <cp:lastModifiedBy>Phillip C. McGinnis</cp:lastModifiedBy>
  <cp:revision>29</cp:revision>
  <dcterms:created xsi:type="dcterms:W3CDTF">2004-10-11T21:00:50Z</dcterms:created>
  <dcterms:modified xsi:type="dcterms:W3CDTF">2014-10-10T14:33:18Z</dcterms:modified>
</cp:coreProperties>
</file>